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2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764" r:id="rId2"/>
    <p:sldId id="3763" r:id="rId3"/>
    <p:sldId id="3857" r:id="rId4"/>
    <p:sldId id="3852" r:id="rId5"/>
    <p:sldId id="3761" r:id="rId6"/>
    <p:sldId id="3853" r:id="rId7"/>
    <p:sldId id="3854" r:id="rId8"/>
    <p:sldId id="3855" r:id="rId9"/>
    <p:sldId id="3856" r:id="rId10"/>
    <p:sldId id="3268" r:id="rId11"/>
    <p:sldId id="3266" r:id="rId12"/>
    <p:sldId id="3267" r:id="rId13"/>
    <p:sldId id="3265" r:id="rId14"/>
    <p:sldId id="3264" r:id="rId15"/>
    <p:sldId id="3263" r:id="rId16"/>
    <p:sldId id="3539" r:id="rId17"/>
    <p:sldId id="3261" r:id="rId18"/>
    <p:sldId id="3283" r:id="rId19"/>
    <p:sldId id="3282" r:id="rId20"/>
    <p:sldId id="3281" r:id="rId21"/>
    <p:sldId id="3280" r:id="rId22"/>
    <p:sldId id="3543" r:id="rId23"/>
    <p:sldId id="3278" r:id="rId24"/>
    <p:sldId id="3298" r:id="rId25"/>
    <p:sldId id="3296" r:id="rId26"/>
    <p:sldId id="384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E2FAD-ED30-4CE5-B515-42E6246AD594}"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371E6-4BC3-418E-BBCE-834ECC556F35}" type="slidenum">
              <a:rPr lang="en-US" smtClean="0"/>
              <a:t>‹#›</a:t>
            </a:fld>
            <a:endParaRPr lang="en-US"/>
          </a:p>
        </p:txBody>
      </p:sp>
    </p:spTree>
    <p:extLst>
      <p:ext uri="{BB962C8B-B14F-4D97-AF65-F5344CB8AC3E}">
        <p14:creationId xmlns:p14="http://schemas.microsoft.com/office/powerpoint/2010/main" val="2896616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864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854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619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920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465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7683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7485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831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98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7033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968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669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268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706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659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8876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873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734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27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669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0909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95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7984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31988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385229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445797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70197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779041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784491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394642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314883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1838745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153373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349600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84374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505193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533315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57194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1324489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643840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2825281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124089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278147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84911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35673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681079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487151" y="6301231"/>
            <a:ext cx="540140" cy="428181"/>
          </a:xfrm>
          <a:prstGeom prst="rect">
            <a:avLst/>
          </a:prstGeom>
        </p:spPr>
        <p:txBody>
          <a:bodyPr vert="horz" lIns="0" tIns="0" rIns="91440" bIns="45720" rtlCol="0" anchor="t" anchorCtr="0"/>
          <a:lstStyle>
            <a:lvl1pPr algn="l">
              <a:defRPr sz="1600"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3774777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46288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17021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490308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587859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825288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008346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375145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12455501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2134486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465059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588276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sz="1200">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389544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 uri="{C183D7F6-B498-43B3-948B-1728B52AA6E4}">
                <adec:decorative xmlns:adec="http://schemas.microsoft.com/office/drawing/2017/decorative" val="1"/>
              </a:ext>
            </a:extLst>
          </p:cNvPr>
          <p:cNvCxnSpPr>
            <a:cxnSpLocks/>
          </p:cNvCxnSpPr>
          <p:nvPr userDrawn="1"/>
        </p:nvCxnSpPr>
        <p:spPr>
          <a:xfrm>
            <a:off x="762651" y="1447796"/>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778101" y="537764"/>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5" name="Slide Number Placeholder 5">
            <a:extLst>
              <a:ext uri="{FF2B5EF4-FFF2-40B4-BE49-F238E27FC236}">
                <a16:creationId xmlns:a16="http://schemas.microsoft.com/office/drawing/2014/main" id="{CC9DC9BC-0E08-1A47-AB3C-D0D05F30B7A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a:prstGeom prst="rect">
            <a:avLst/>
          </a:prstGeom>
        </p:spPr>
        <p:txBody>
          <a:bodyPr vert="horz" lIns="0" tIns="0" rIns="91440" bIns="45720" rtlCol="0" anchor="t" anchorCtr="0"/>
          <a:lstStyle>
            <a:lvl1pPr algn="l">
              <a:defRPr sz="1600" b="0" i="0">
                <a:solidFill>
                  <a:schemeClr val="tx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99421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2480092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55892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373430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750025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7374181" cy="2057397"/>
          </a:xfrm>
        </p:spPr>
        <p:txBody>
          <a:bodyPr/>
          <a:lstStyle/>
          <a:p>
            <a:r>
              <a:rPr lang="en-US" sz="4800" cap="none">
                <a:latin typeface="Oswald"/>
              </a:rPr>
              <a:t>Dependent Student and Direct Unsubsidized Loan </a:t>
            </a:r>
            <a:endParaRPr lang="en-US" sz="4800" cap="none"/>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80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83373"/>
            <a:ext cx="10940341" cy="2057397"/>
          </a:xfrm>
        </p:spPr>
        <p:txBody>
          <a:bodyPr/>
          <a:lstStyle/>
          <a:p>
            <a:r>
              <a:rPr lang="en-US" sz="5300" cap="none">
                <a:latin typeface="Oswald"/>
                <a:ea typeface="Noto Serif"/>
                <a:cs typeface="Noto Serif"/>
              </a:rPr>
              <a:t>Student Submits a Required FAFSA</a:t>
            </a:r>
            <a:r>
              <a:rPr lang="en-US" sz="5300" cap="none" baseline="30000">
                <a:latin typeface="Oswald"/>
                <a:ea typeface="Noto Serif"/>
                <a:cs typeface="Noto Serif"/>
              </a:rPr>
              <a:t>®</a:t>
            </a:r>
            <a:r>
              <a:rPr lang="en-US" sz="5300" cap="none">
                <a:latin typeface="Oswald"/>
                <a:ea typeface="Noto Serif"/>
                <a:cs typeface="Noto Serif"/>
              </a:rPr>
              <a:t> Correction to Homeless Determination</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7614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716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Homeless Determination Correction: Log-in</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68351" y="1732942"/>
            <a:ext cx="4629790" cy="17030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To access an existing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the student is required to log in using a StudentAid.gov account username and password.</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Log In page. A text box asks the student to enter their email, phone number or username. There is a button to “Continue,” or the student can select the hyperlink for “Forgot email, phone, or username.”">
            <a:extLst>
              <a:ext uri="{FF2B5EF4-FFF2-40B4-BE49-F238E27FC236}">
                <a16:creationId xmlns:a16="http://schemas.microsoft.com/office/drawing/2014/main" id="{1D0F2C1F-B64C-9D7A-BD1C-BBF092F9D5AE}"/>
              </a:ext>
            </a:extLst>
          </p:cNvPr>
          <p:cNvPicPr>
            <a:picLocks noChangeAspect="1"/>
          </p:cNvPicPr>
          <p:nvPr/>
        </p:nvPicPr>
        <p:blipFill>
          <a:blip r:embed="rId3"/>
          <a:stretch>
            <a:fillRect/>
          </a:stretch>
        </p:blipFill>
        <p:spPr>
          <a:xfrm>
            <a:off x="5224795" y="1579715"/>
            <a:ext cx="5873827" cy="2215951"/>
          </a:xfrm>
          <a:prstGeom prst="rect">
            <a:avLst/>
          </a:prstGeom>
          <a:ln>
            <a:solidFill>
              <a:schemeClr val="accent1"/>
            </a:solidFill>
          </a:ln>
        </p:spPr>
      </p:pic>
      <p:pic>
        <p:nvPicPr>
          <p:cNvPr id="4" name="Picture 3" descr="Screenshot continuation of the Log In page. The student’s account email address is displayed. A text box asks the student to enter their password. There is a button to “Log In,” or the student can select the hyperlink for “Forgot password.”">
            <a:extLst>
              <a:ext uri="{FF2B5EF4-FFF2-40B4-BE49-F238E27FC236}">
                <a16:creationId xmlns:a16="http://schemas.microsoft.com/office/drawing/2014/main" id="{82C75F00-A7AE-3868-6946-3745B16C3C0E}"/>
              </a:ext>
            </a:extLst>
          </p:cNvPr>
          <p:cNvPicPr>
            <a:picLocks noChangeAspect="1"/>
          </p:cNvPicPr>
          <p:nvPr/>
        </p:nvPicPr>
        <p:blipFill>
          <a:blip r:embed="rId4"/>
          <a:stretch>
            <a:fillRect/>
          </a:stretch>
        </p:blipFill>
        <p:spPr>
          <a:xfrm>
            <a:off x="5503019" y="4045616"/>
            <a:ext cx="5317381" cy="2408955"/>
          </a:xfrm>
          <a:prstGeom prst="rect">
            <a:avLst/>
          </a:prstGeom>
          <a:ln>
            <a:solidFill>
              <a:schemeClr val="accent1"/>
            </a:solidFill>
          </a:ln>
        </p:spPr>
      </p:pic>
    </p:spTree>
    <p:extLst>
      <p:ext uri="{BB962C8B-B14F-4D97-AF65-F5344CB8AC3E}">
        <p14:creationId xmlns:p14="http://schemas.microsoft.com/office/powerpoint/2010/main" val="2395606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Dashboard</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68805" y="1726173"/>
            <a:ext cx="4142681" cy="46115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On the account Dashboard, the student can see their most recent 2026–27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activity under the "My Activity" section. In this scenario, the student has a 2026–27 FAFSA form that requires additional action before it can be processed. To see further information about this application, the student selects the application and is taken to the "Details" page.</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account Dashboard. The student’s current federal student loans and grants are listed under the “My Aid” header. Below that, under the “My Activity” header, the student’s current FAFSA form is listed along with the processing status of “Action Required.” A hyperlink allows the student to “View All Activity.”">
            <a:extLst>
              <a:ext uri="{FF2B5EF4-FFF2-40B4-BE49-F238E27FC236}">
                <a16:creationId xmlns:a16="http://schemas.microsoft.com/office/drawing/2014/main" id="{9D570E4A-B5BB-46A9-2981-ADEBC16B2507}"/>
              </a:ext>
            </a:extLst>
          </p:cNvPr>
          <p:cNvPicPr>
            <a:picLocks noChangeAspect="1"/>
          </p:cNvPicPr>
          <p:nvPr/>
        </p:nvPicPr>
        <p:blipFill>
          <a:blip r:embed="rId3"/>
          <a:stretch>
            <a:fillRect/>
          </a:stretch>
        </p:blipFill>
        <p:spPr>
          <a:xfrm>
            <a:off x="5113050" y="1704548"/>
            <a:ext cx="6029674" cy="4349367"/>
          </a:xfrm>
          <a:prstGeom prst="rect">
            <a:avLst/>
          </a:prstGeom>
          <a:ln>
            <a:solidFill>
              <a:schemeClr val="accent1"/>
            </a:solidFill>
          </a:ln>
        </p:spPr>
      </p:pic>
    </p:spTree>
    <p:extLst>
      <p:ext uri="{BB962C8B-B14F-4D97-AF65-F5344CB8AC3E}">
        <p14:creationId xmlns:p14="http://schemas.microsoft.com/office/powerpoint/2010/main" val="3248007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a:t>
            </a:r>
            <a:r>
              <a:rPr lang="en-US" altLang="en-US" sz="3600" b="1" i="0" u="none" strike="noStrike" kern="1200" cap="none" spc="0" normalizeH="0" baseline="0" noProof="0">
                <a:ln>
                  <a:noFill/>
                </a:ln>
                <a:effectLst/>
                <a:uLnTx/>
                <a:uFillTx/>
                <a:latin typeface="Oswald"/>
              </a:rPr>
              <a:t> Details</a:t>
            </a:r>
          </a:p>
        </p:txBody>
      </p:sp>
      <p:sp>
        <p:nvSpPr>
          <p:cNvPr id="2" name="TextBox 1">
            <a:extLst>
              <a:ext uri="{FF2B5EF4-FFF2-40B4-BE49-F238E27FC236}">
                <a16:creationId xmlns:a16="http://schemas.microsoft.com/office/drawing/2014/main" id="{80F90508-AE01-E6B9-DEA3-662841EEEC18}"/>
              </a:ext>
            </a:extLst>
          </p:cNvPr>
          <p:cNvSpPr txBox="1"/>
          <p:nvPr/>
        </p:nvSpPr>
        <p:spPr>
          <a:xfrm>
            <a:off x="681798" y="1733003"/>
            <a:ext cx="4499802" cy="33650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mn-ea"/>
                <a:cs typeface="Arial"/>
              </a:rPr>
              <a:t>On the "Details" page, the student sees information about their FAFSA</a:t>
            </a:r>
            <a:r>
              <a:rPr kumimoji="0" lang="en-US" sz="1800" b="0" i="0" u="none" strike="noStrike" kern="1200" cap="none" spc="0" normalizeH="0" baseline="30000" noProof="0" dirty="0">
                <a:ln>
                  <a:noFill/>
                </a:ln>
                <a:solidFill>
                  <a:srgbClr val="191918"/>
                </a:solidFill>
                <a:effectLst/>
                <a:uLnTx/>
                <a:uFillTx/>
                <a:latin typeface="Arial"/>
                <a:ea typeface="+mn-ea"/>
                <a:cs typeface="Arial"/>
              </a:rPr>
              <a:t>®</a:t>
            </a:r>
            <a:r>
              <a:rPr kumimoji="0" lang="en-US" sz="1800" b="0" i="0" u="none" strike="noStrike" kern="1200" cap="none" spc="0" normalizeH="0" baseline="0" noProof="0" dirty="0">
                <a:ln>
                  <a:noFill/>
                </a:ln>
                <a:solidFill>
                  <a:srgbClr val="191918"/>
                </a:solidFill>
                <a:effectLst/>
                <a:uLnTx/>
                <a:uFillTx/>
                <a:latin typeface="Arial"/>
                <a:ea typeface="+mn-ea"/>
                <a:cs typeface="Arial"/>
              </a:rPr>
              <a:t> form, including that an error was found in their form and that the student must contact their school’s financial aid office to provide documentation of their circumstances. The student can select "Start Your Correction" to start a required correction.</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FAFSA Form: Details” page. The student’s FAFSA information is displayed, including their name, data release number, submission number, and submission type. A status tracker details the date the FAFSA form was started and the date it was submitted, but the student is informed their FAFSA form can’t be processed because of an error. An alert box informs the student that they won’t be eligible for federal student aid until they have discussed and verified their circumstances with the school’s financial aid office. The number of errors on the student’s form, the time it will take to correct the errors, and the sections of the FAFSA form with the errors are listed below. A button allows the student to “Start Your Correction.”">
            <a:extLst>
              <a:ext uri="{FF2B5EF4-FFF2-40B4-BE49-F238E27FC236}">
                <a16:creationId xmlns:a16="http://schemas.microsoft.com/office/drawing/2014/main" id="{E90F41CD-F75A-E442-D823-46DAAA5FB8B6}"/>
              </a:ext>
            </a:extLst>
          </p:cNvPr>
          <p:cNvPicPr>
            <a:picLocks noChangeAspect="1"/>
          </p:cNvPicPr>
          <p:nvPr/>
        </p:nvPicPr>
        <p:blipFill>
          <a:blip r:embed="rId3"/>
          <a:stretch>
            <a:fillRect/>
          </a:stretch>
        </p:blipFill>
        <p:spPr>
          <a:xfrm>
            <a:off x="5808078" y="1280114"/>
            <a:ext cx="4707522" cy="5068743"/>
          </a:xfrm>
          <a:prstGeom prst="rect">
            <a:avLst/>
          </a:prstGeom>
          <a:ln>
            <a:solidFill>
              <a:schemeClr val="accent1"/>
            </a:solidFill>
          </a:ln>
        </p:spPr>
      </p:pic>
    </p:spTree>
    <p:extLst>
      <p:ext uri="{BB962C8B-B14F-4D97-AF65-F5344CB8AC3E}">
        <p14:creationId xmlns:p14="http://schemas.microsoft.com/office/powerpoint/2010/main" val="666056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Homeless Determination Correction:</a:t>
            </a:r>
            <a:r>
              <a:rPr kumimoji="0" lang="en-US" altLang="en-US" sz="3600" b="1" i="0" u="none" strike="noStrike" kern="1200" cap="none" spc="0" normalizeH="0" baseline="0" noProof="0">
                <a:ln>
                  <a:noFill/>
                </a:ln>
                <a:effectLst/>
                <a:uLnTx/>
                <a:uFillTx/>
                <a:latin typeface="Oswald"/>
                <a:ea typeface="+mn-ea"/>
                <a:cs typeface="+mn-cs"/>
              </a:rPr>
              <a:t> Onboarding </a:t>
            </a:r>
          </a:p>
        </p:txBody>
      </p:sp>
      <p:sp>
        <p:nvSpPr>
          <p:cNvPr id="2" name="TextBox 1">
            <a:extLst>
              <a:ext uri="{FF2B5EF4-FFF2-40B4-BE49-F238E27FC236}">
                <a16:creationId xmlns:a16="http://schemas.microsoft.com/office/drawing/2014/main" id="{9C945DAD-A7E9-67A4-CE1B-1093A5C7035A}"/>
              </a:ext>
            </a:extLst>
          </p:cNvPr>
          <p:cNvSpPr txBox="1"/>
          <p:nvPr/>
        </p:nvSpPr>
        <p:spPr>
          <a:xfrm>
            <a:off x="681318" y="1726659"/>
            <a:ext cx="3923339" cy="46115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When the student starts a </a:t>
            </a:r>
            <a:r>
              <a:rPr kumimoji="0" lang="en-US" sz="1800" b="0" i="0" u="none" strike="noStrike" kern="1200" cap="none" spc="0" normalizeH="0" baseline="0" noProof="0">
                <a:ln>
                  <a:noFill/>
                </a:ln>
                <a:solidFill>
                  <a:srgbClr val="191918"/>
                </a:solidFill>
                <a:effectLst/>
                <a:uLnTx/>
                <a:uFillTx/>
                <a:latin typeface="Arial"/>
                <a:ea typeface="Calibri"/>
                <a:cs typeface="Arial"/>
              </a:rPr>
              <a:t>2026–27</a:t>
            </a:r>
            <a:r>
              <a:rPr kumimoji="0" lang="en-US" sz="1800" b="0" i="0" u="none" strike="noStrike" kern="1200" cap="none" spc="0" normalizeH="0" baseline="0" noProof="0">
                <a:ln>
                  <a:noFill/>
                </a:ln>
                <a:solidFill>
                  <a:srgbClr val="191918"/>
                </a:solidFill>
                <a:effectLst/>
                <a:uLnTx/>
                <a:uFillTx/>
                <a:latin typeface="Arial"/>
                <a:ea typeface="+mn-ea"/>
                <a:cs typeface="Arial"/>
              </a:rPr>
              <a:t>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correction, they are taken through the FAFSA correction onboarding process. A correction should only be submitted if critical information was missing, the form contains incorrect information, the student needs to update the selected school(s), and/or a financial aid administrator requested a correction.</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Correct Your FAFSA Form” onboarding page. The student is informed that they should only update fields that are incorrect, that their eligibility for federal student aid and/or estimated aid amounts may change based on corrections made, and that schools may reach out for more information about corrections submitted. A button at the bottom of the page allows the student to “Continue.”">
            <a:extLst>
              <a:ext uri="{FF2B5EF4-FFF2-40B4-BE49-F238E27FC236}">
                <a16:creationId xmlns:a16="http://schemas.microsoft.com/office/drawing/2014/main" id="{743F30CA-9B06-5C13-A7E0-2FB33DC3DFD3}"/>
              </a:ext>
            </a:extLst>
          </p:cNvPr>
          <p:cNvPicPr>
            <a:picLocks noChangeAspect="1"/>
          </p:cNvPicPr>
          <p:nvPr/>
        </p:nvPicPr>
        <p:blipFill>
          <a:blip r:embed="rId3"/>
          <a:stretch>
            <a:fillRect/>
          </a:stretch>
        </p:blipFill>
        <p:spPr>
          <a:xfrm>
            <a:off x="4994674" y="1726659"/>
            <a:ext cx="6449615" cy="2919804"/>
          </a:xfrm>
          <a:prstGeom prst="rect">
            <a:avLst/>
          </a:prstGeom>
          <a:ln>
            <a:solidFill>
              <a:schemeClr val="accent1"/>
            </a:solidFill>
          </a:ln>
        </p:spPr>
      </p:pic>
    </p:spTree>
    <p:extLst>
      <p:ext uri="{BB962C8B-B14F-4D97-AF65-F5344CB8AC3E}">
        <p14:creationId xmlns:p14="http://schemas.microsoft.com/office/powerpoint/2010/main" val="3396076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222929"/>
            <a:ext cx="9578157"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Homeless Determination Correction: Error Summary</a:t>
            </a:r>
            <a:endParaRPr kumimoji="0" lang="en-US" altLang="en-US" sz="3600" b="1" i="0" u="none" strike="noStrike" kern="1200" cap="none" spc="0" normalizeH="0" baseline="0" noProof="0">
              <a:ln>
                <a:noFill/>
              </a:ln>
              <a:solidFill>
                <a:schemeClr val="tx1"/>
              </a:solidFill>
              <a:effectLst/>
              <a:uLnTx/>
              <a:uFillTx/>
              <a:latin typeface="Oswald"/>
              <a:ea typeface="+mn-ea"/>
              <a:cs typeface="+mn-cs"/>
            </a:endParaRPr>
          </a:p>
        </p:txBody>
      </p:sp>
      <p:sp>
        <p:nvSpPr>
          <p:cNvPr id="2" name="TextBox 1">
            <a:extLst>
              <a:ext uri="{FF2B5EF4-FFF2-40B4-BE49-F238E27FC236}">
                <a16:creationId xmlns:a16="http://schemas.microsoft.com/office/drawing/2014/main" id="{7108B8C3-8633-A2BE-0F80-A627D31AA853}"/>
              </a:ext>
            </a:extLst>
          </p:cNvPr>
          <p:cNvSpPr txBox="1"/>
          <p:nvPr/>
        </p:nvSpPr>
        <p:spPr>
          <a:xfrm>
            <a:off x="675911" y="1724253"/>
            <a:ext cx="4508767" cy="37805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When a student is updating an error on the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they are taken to the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"Error Summary" page. The student can review the number of errors on their form, the estimated time to correct the errors, and the section(s) of the FAFSA form that contain the error(s). The student selects "Start Student Section" to begin the FAFSA correction.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Error Summary” page. The student is reminded that action is needed on their FAFSA form. The number of errors on the student’s form, the time it will take to correct the errors, and the sections of the FAFSA form with the errors are listed below. ">
            <a:extLst>
              <a:ext uri="{FF2B5EF4-FFF2-40B4-BE49-F238E27FC236}">
                <a16:creationId xmlns:a16="http://schemas.microsoft.com/office/drawing/2014/main" id="{DD9E1477-7B20-C892-2776-AC489B54D10A}"/>
              </a:ext>
            </a:extLst>
          </p:cNvPr>
          <p:cNvPicPr>
            <a:picLocks noChangeAspect="1"/>
          </p:cNvPicPr>
          <p:nvPr/>
        </p:nvPicPr>
        <p:blipFill>
          <a:blip r:embed="rId3"/>
          <a:stretch>
            <a:fillRect/>
          </a:stretch>
        </p:blipFill>
        <p:spPr>
          <a:xfrm>
            <a:off x="5356821" y="1931574"/>
            <a:ext cx="6378969" cy="2994851"/>
          </a:xfrm>
          <a:prstGeom prst="rect">
            <a:avLst/>
          </a:prstGeom>
          <a:ln>
            <a:solidFill>
              <a:schemeClr val="accent1"/>
            </a:solidFill>
          </a:ln>
        </p:spPr>
      </p:pic>
    </p:spTree>
    <p:extLst>
      <p:ext uri="{BB962C8B-B14F-4D97-AF65-F5344CB8AC3E}">
        <p14:creationId xmlns:p14="http://schemas.microsoft.com/office/powerpoint/2010/main" val="2026464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2587C9-E3B7-EEDB-C99F-F4D6D22978B2}"/>
              </a:ext>
            </a:extLst>
          </p:cNvPr>
          <p:cNvSpPr txBox="1">
            <a:spLocks noGrp="1"/>
          </p:cNvSpPr>
          <p:nvPr>
            <p:ph type="title" idx="4294967295"/>
          </p:nvPr>
        </p:nvSpPr>
        <p:spPr>
          <a:xfrm>
            <a:off x="654904" y="222929"/>
            <a:ext cx="9578157"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lnSpc>
                <a:spcPct val="90000"/>
              </a:lnSpc>
              <a:spcBef>
                <a:spcPct val="20000"/>
              </a:spcBef>
              <a:buFont typeface="Arial"/>
              <a:buChar char="•"/>
              <a:defRPr sz="3200" b="1" i="0" kern="1200" cap="all" spc="4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effectLst/>
                <a:uLnTx/>
                <a:uFillTx/>
                <a:latin typeface="Oswald"/>
                <a:ea typeface="+mn-ea"/>
                <a:cs typeface="+mn-cs"/>
              </a:rPr>
              <a:t>Homeless Determination Correction</a:t>
            </a:r>
            <a:r>
              <a:rPr lang="en-US" altLang="en-US" sz="3600" cap="none" spc="0">
                <a:latin typeface="Oswald"/>
              </a:rPr>
              <a:t>:</a:t>
            </a:r>
            <a:r>
              <a:rPr kumimoji="0" lang="en-US" altLang="en-US" sz="3600" b="1" i="0" u="none" strike="noStrike" kern="1200" cap="none" spc="0" normalizeH="0" baseline="0" noProof="0">
                <a:ln>
                  <a:noFill/>
                </a:ln>
                <a:effectLst/>
                <a:uLnTx/>
                <a:uFillTx/>
                <a:latin typeface="Oswald"/>
                <a:ea typeface="+mn-ea"/>
                <a:cs typeface="+mn-cs"/>
              </a:rPr>
              <a:t> Student Identity Information</a:t>
            </a:r>
          </a:p>
        </p:txBody>
      </p:sp>
      <p:sp>
        <p:nvSpPr>
          <p:cNvPr id="2" name="TextBox 1">
            <a:extLst>
              <a:ext uri="{FF2B5EF4-FFF2-40B4-BE49-F238E27FC236}">
                <a16:creationId xmlns:a16="http://schemas.microsoft.com/office/drawing/2014/main" id="{7108B8C3-8633-A2BE-0F80-A627D31AA853}"/>
              </a:ext>
            </a:extLst>
          </p:cNvPr>
          <p:cNvSpPr txBox="1"/>
          <p:nvPr/>
        </p:nvSpPr>
        <p:spPr>
          <a:xfrm>
            <a:off x="675911" y="1724253"/>
            <a:ext cx="4508767" cy="253402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mn-ea"/>
                <a:cs typeface="Arial"/>
              </a:rPr>
              <a:t>The </a:t>
            </a:r>
            <a:r>
              <a:rPr kumimoji="0" lang="en-US" sz="1800" b="0" i="0" u="none" strike="noStrike" kern="1200" cap="none" spc="0" normalizeH="0" baseline="0" noProof="0" dirty="0">
                <a:ln>
                  <a:noFill/>
                </a:ln>
                <a:solidFill>
                  <a:srgbClr val="191918"/>
                </a:solidFill>
                <a:effectLst/>
                <a:uLnTx/>
                <a:uFillTx/>
                <a:latin typeface="Arial" panose="020B0604020202020204"/>
                <a:ea typeface="Calibri"/>
                <a:cs typeface="Calibri"/>
              </a:rPr>
              <a:t>"Student Identity Information" page is the first page within the FAFSA</a:t>
            </a:r>
            <a:r>
              <a:rPr kumimoji="0" lang="en-US" sz="1800" b="0" i="0" u="none" strike="noStrike" kern="1200" cap="none" spc="0" normalizeH="0" baseline="30000" noProof="0" dirty="0">
                <a:ln>
                  <a:noFill/>
                </a:ln>
                <a:solidFill>
                  <a:srgbClr val="191918"/>
                </a:solidFill>
                <a:effectLst/>
                <a:uLnTx/>
                <a:uFillTx/>
                <a:latin typeface="Arial" panose="020B0604020202020204"/>
                <a:ea typeface="Calibri"/>
                <a:cs typeface="Calibri"/>
              </a:rPr>
              <a:t>®</a:t>
            </a:r>
            <a:r>
              <a:rPr kumimoji="0" lang="en-US" sz="1800" b="0" i="0" u="none" strike="noStrike" kern="1200" cap="none" spc="0" normalizeH="0" baseline="0" noProof="0" dirty="0">
                <a:ln>
                  <a:noFill/>
                </a:ln>
                <a:solidFill>
                  <a:srgbClr val="191918"/>
                </a:solidFill>
                <a:effectLst/>
                <a:uLnTx/>
                <a:uFillTx/>
                <a:latin typeface="Arial" panose="020B0604020202020204"/>
                <a:ea typeface="Calibri"/>
                <a:cs typeface="Calibri"/>
              </a:rPr>
              <a:t> form that requires information from the student. The student does not change the information shown because it is correct; the student </a:t>
            </a:r>
            <a:r>
              <a:rPr kumimoji="0" lang="en-US" sz="1800" b="0" i="0" u="none" strike="noStrike" kern="1200" cap="none" spc="0" normalizeH="0" baseline="0" noProof="0" dirty="0">
                <a:ln>
                  <a:noFill/>
                </a:ln>
                <a:solidFill>
                  <a:srgbClr val="191918"/>
                </a:solidFill>
                <a:effectLst/>
                <a:uLnTx/>
                <a:uFillTx/>
                <a:latin typeface="Arial"/>
                <a:ea typeface="+mn-ea"/>
                <a:cs typeface="Arial"/>
              </a:rPr>
              <a:t>selects "Continue."</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Student Identity Information” section of the FAFSA form. Student information, including name, date of birth, Social Security number, email address, mobile phone number, and permanent mailing address is displayed for the student to verify.">
            <a:extLst>
              <a:ext uri="{FF2B5EF4-FFF2-40B4-BE49-F238E27FC236}">
                <a16:creationId xmlns:a16="http://schemas.microsoft.com/office/drawing/2014/main" id="{BBE2C2FD-539F-52B4-2696-63A25525524A}"/>
              </a:ext>
            </a:extLst>
          </p:cNvPr>
          <p:cNvPicPr>
            <a:picLocks noChangeAspect="1"/>
          </p:cNvPicPr>
          <p:nvPr/>
        </p:nvPicPr>
        <p:blipFill>
          <a:blip r:embed="rId3"/>
          <a:stretch>
            <a:fillRect/>
          </a:stretch>
        </p:blipFill>
        <p:spPr>
          <a:xfrm>
            <a:off x="5805751" y="1476880"/>
            <a:ext cx="4845316" cy="4466117"/>
          </a:xfrm>
          <a:prstGeom prst="rect">
            <a:avLst/>
          </a:prstGeom>
          <a:ln>
            <a:solidFill>
              <a:schemeClr val="accent1"/>
            </a:solidFill>
          </a:ln>
        </p:spPr>
      </p:pic>
    </p:spTree>
    <p:extLst>
      <p:ext uri="{BB962C8B-B14F-4D97-AF65-F5344CB8AC3E}">
        <p14:creationId xmlns:p14="http://schemas.microsoft.com/office/powerpoint/2010/main" val="3987937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81798" y="157162"/>
            <a:ext cx="9526727"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Homeless Determination Correction:</a:t>
            </a:r>
            <a:r>
              <a:rPr kumimoji="0" lang="en-US" altLang="en-US" sz="3600" b="1" i="0" u="none" strike="noStrike" kern="1200" cap="none" spc="0" normalizeH="0" baseline="0" noProof="0">
                <a:ln>
                  <a:noFill/>
                </a:ln>
                <a:effectLst/>
                <a:uLnTx/>
                <a:uFillTx/>
                <a:latin typeface="Oswald"/>
                <a:ea typeface="+mn-ea"/>
                <a:cs typeface="+mn-cs"/>
              </a:rPr>
              <a:t> State of Legal Residence</a:t>
            </a:r>
          </a:p>
        </p:txBody>
      </p:sp>
      <p:sp>
        <p:nvSpPr>
          <p:cNvPr id="2" name="TextBox 1">
            <a:extLst>
              <a:ext uri="{FF2B5EF4-FFF2-40B4-BE49-F238E27FC236}">
                <a16:creationId xmlns:a16="http://schemas.microsoft.com/office/drawing/2014/main" id="{96AB6499-7725-A0FC-1284-E6F9CA2B7AAB}"/>
              </a:ext>
            </a:extLst>
          </p:cNvPr>
          <p:cNvSpPr txBox="1"/>
          <p:nvPr/>
        </p:nvSpPr>
        <p:spPr>
          <a:xfrm>
            <a:off x="681798" y="1715995"/>
            <a:ext cx="8325188" cy="12875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mn-ea"/>
                <a:cs typeface="Arial"/>
              </a:rPr>
              <a:t>The student is asked about state of legal residence. The student does not change the state selected from the drop-down box or the month and year when they became a legal resident. ​</a:t>
            </a: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Student Identity Information” section, which has a drop-down menu for the student to select their state of legal residence. There is a text box for the student to enter the month and year they became a resident of that state.">
            <a:extLst>
              <a:ext uri="{FF2B5EF4-FFF2-40B4-BE49-F238E27FC236}">
                <a16:creationId xmlns:a16="http://schemas.microsoft.com/office/drawing/2014/main" id="{3329EC3C-A791-E63A-27D0-11D529FE0B38}"/>
              </a:ext>
            </a:extLst>
          </p:cNvPr>
          <p:cNvPicPr>
            <a:picLocks noChangeAspect="1"/>
          </p:cNvPicPr>
          <p:nvPr/>
        </p:nvPicPr>
        <p:blipFill>
          <a:blip r:embed="rId3"/>
          <a:stretch>
            <a:fillRect/>
          </a:stretch>
        </p:blipFill>
        <p:spPr>
          <a:xfrm>
            <a:off x="3735976" y="2926361"/>
            <a:ext cx="6604119" cy="3571031"/>
          </a:xfrm>
          <a:prstGeom prst="rect">
            <a:avLst/>
          </a:prstGeom>
          <a:ln>
            <a:solidFill>
              <a:schemeClr val="accent1"/>
            </a:solidFill>
          </a:ln>
        </p:spPr>
      </p:pic>
    </p:spTree>
    <p:extLst>
      <p:ext uri="{BB962C8B-B14F-4D97-AF65-F5344CB8AC3E}">
        <p14:creationId xmlns:p14="http://schemas.microsoft.com/office/powerpoint/2010/main" val="554353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0956" y="1726033"/>
            <a:ext cx="4486356"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Marital Status" page is the first question within the "Your Personal Circumstances" section. The student is asked about their current marital status. The student does not change their response of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Calibri"/>
              </a:rPr>
              <a:t>Single (never married).</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first page of the “Your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4A9F680B-91CC-ACDB-797E-74D4E5A7E010}"/>
              </a:ext>
            </a:extLst>
          </p:cNvPr>
          <p:cNvPicPr>
            <a:picLocks noChangeAspect="1"/>
          </p:cNvPicPr>
          <p:nvPr/>
        </p:nvPicPr>
        <p:blipFill>
          <a:blip r:embed="rId3"/>
          <a:stretch>
            <a:fillRect/>
          </a:stretch>
        </p:blipFill>
        <p:spPr>
          <a:xfrm>
            <a:off x="5167312" y="1456453"/>
            <a:ext cx="6096528" cy="4549534"/>
          </a:xfrm>
          <a:prstGeom prst="rect">
            <a:avLst/>
          </a:prstGeom>
          <a:ln>
            <a:solidFill>
              <a:schemeClr val="accent1"/>
            </a:solidFill>
          </a:ln>
        </p:spPr>
      </p:pic>
    </p:spTree>
    <p:extLst>
      <p:ext uri="{BB962C8B-B14F-4D97-AF65-F5344CB8AC3E}">
        <p14:creationId xmlns:p14="http://schemas.microsoft.com/office/powerpoint/2010/main" val="2357925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108165"/>
            <a:ext cx="976309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College or Career School Plans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797" y="1718723"/>
            <a:ext cx="4499803"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Arial"/>
              </a:rPr>
              <a:t>The student is asked about their college grade level for the 2026–27 school year and if they will have their first bachelor’s degree. The student does not change their responses of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Arial"/>
              </a:rPr>
              <a:t>First year (freshman)</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Arial"/>
              </a:rPr>
              <a:t> and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Arial"/>
              </a:rPr>
              <a:t>No.</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Your Personal Circumstances” section, which asks the student what college grade level they will be beginning in the 2026–27 school year. Below that, the student is asked if they will have their first bachelor’s degree when the school year begins. Because the student selected yes, an additional question appears below, asking if the student will be pursuing an initial teaching certification at the elementary or secondary level.">
            <a:extLst>
              <a:ext uri="{FF2B5EF4-FFF2-40B4-BE49-F238E27FC236}">
                <a16:creationId xmlns:a16="http://schemas.microsoft.com/office/drawing/2014/main" id="{1459A7A7-ADD9-E1E8-2F4E-4DBFEC1062E9}"/>
              </a:ext>
            </a:extLst>
          </p:cNvPr>
          <p:cNvPicPr>
            <a:picLocks noChangeAspect="1"/>
          </p:cNvPicPr>
          <p:nvPr/>
        </p:nvPicPr>
        <p:blipFill>
          <a:blip r:embed="rId3"/>
          <a:stretch>
            <a:fillRect/>
          </a:stretch>
        </p:blipFill>
        <p:spPr>
          <a:xfrm>
            <a:off x="5338819" y="1769860"/>
            <a:ext cx="5633982" cy="4531372"/>
          </a:xfrm>
          <a:prstGeom prst="rect">
            <a:avLst/>
          </a:prstGeom>
          <a:ln>
            <a:solidFill>
              <a:schemeClr val="accent1"/>
            </a:solidFill>
          </a:ln>
        </p:spPr>
      </p:pic>
    </p:spTree>
    <p:extLst>
      <p:ext uri="{BB962C8B-B14F-4D97-AF65-F5344CB8AC3E}">
        <p14:creationId xmlns:p14="http://schemas.microsoft.com/office/powerpoint/2010/main" val="1446922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Dependency Status: 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59127" y="1589049"/>
            <a:ext cx="4994251"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If the parents of a dependent student are unwilling to provide information on the FAFSA</a:t>
            </a:r>
            <a:r>
              <a:rPr kumimoji="0" lang="en-US" sz="1800" b="0" i="0" u="none" strike="noStrike" kern="1200" cap="none" spc="0" normalizeH="0" baseline="30000" noProof="0">
                <a:ln>
                  <a:noFill/>
                </a:ln>
                <a:solidFill>
                  <a:srgbClr val="191918"/>
                </a:solidFill>
                <a:effectLst/>
                <a:uLnTx/>
                <a:uFillTx/>
                <a:latin typeface="Arial" panose="020B0604020202020204"/>
                <a:ea typeface="Calibri"/>
                <a:cs typeface="Calibri"/>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form but the student doesn’t have an unusual circumstance, the student can choose to have their school determine eligibility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for a Direct Unsubsidized Loan only. </a:t>
            </a:r>
            <a:b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b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Note: Selecting </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Yes</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 here makes the student ineligible for other types of federal student aid, such as Federal Pell Grants, Federal Work-Study, or Direct Subsidized Loans.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that informs the student that, based on their answers in the previous section, they are determined to be a dependent student. Below that, the student is asked if they would like to apply for a Direct Unsubsidized Loan only.">
            <a:extLst>
              <a:ext uri="{FF2B5EF4-FFF2-40B4-BE49-F238E27FC236}">
                <a16:creationId xmlns:a16="http://schemas.microsoft.com/office/drawing/2014/main" id="{DBA04AF2-2A2A-09DB-E7D8-AF53149845B5}"/>
              </a:ext>
            </a:extLst>
          </p:cNvPr>
          <p:cNvPicPr>
            <a:picLocks noChangeAspect="1"/>
          </p:cNvPicPr>
          <p:nvPr/>
        </p:nvPicPr>
        <p:blipFill>
          <a:blip r:embed="rId3"/>
          <a:stretch>
            <a:fillRect/>
          </a:stretch>
        </p:blipFill>
        <p:spPr>
          <a:xfrm>
            <a:off x="5859231" y="1589049"/>
            <a:ext cx="5761523" cy="3730083"/>
          </a:xfrm>
          <a:prstGeom prst="rect">
            <a:avLst/>
          </a:prstGeom>
          <a:ln>
            <a:solidFill>
              <a:schemeClr val="accent1"/>
            </a:solidFill>
          </a:ln>
        </p:spPr>
      </p:pic>
    </p:spTree>
    <p:extLst>
      <p:ext uri="{BB962C8B-B14F-4D97-AF65-F5344CB8AC3E}">
        <p14:creationId xmlns:p14="http://schemas.microsoft.com/office/powerpoint/2010/main" val="4107670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98647"/>
            <a:ext cx="916719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81797" y="1725970"/>
            <a:ext cx="450453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Arial"/>
              </a:rPr>
              <a:t>The student is asked if any of the listed personal circumstances apply to them. The student does not change their response of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Arial"/>
              </a:rPr>
              <a:t>None of these apply.</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Your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a:extLst>
              <a:ext uri="{FF2B5EF4-FFF2-40B4-BE49-F238E27FC236}">
                <a16:creationId xmlns:a16="http://schemas.microsoft.com/office/drawing/2014/main" id="{0978E0E0-51A3-0537-A520-51A85824725E}"/>
              </a:ext>
            </a:extLst>
          </p:cNvPr>
          <p:cNvPicPr>
            <a:picLocks noChangeAspect="1"/>
          </p:cNvPicPr>
          <p:nvPr/>
        </p:nvPicPr>
        <p:blipFill>
          <a:blip r:embed="rId3"/>
          <a:stretch>
            <a:fillRect/>
          </a:stretch>
        </p:blipFill>
        <p:spPr>
          <a:xfrm>
            <a:off x="5491644" y="1181310"/>
            <a:ext cx="5261023" cy="5119922"/>
          </a:xfrm>
          <a:prstGeom prst="rect">
            <a:avLst/>
          </a:prstGeom>
          <a:ln>
            <a:solidFill>
              <a:schemeClr val="accent1"/>
            </a:solidFill>
          </a:ln>
        </p:spPr>
      </p:pic>
    </p:spTree>
    <p:extLst>
      <p:ext uri="{BB962C8B-B14F-4D97-AF65-F5344CB8AC3E}">
        <p14:creationId xmlns:p14="http://schemas.microsoft.com/office/powerpoint/2010/main" val="691123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6639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Other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81318" y="1714500"/>
            <a:ext cx="4500282"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if they were homeless or at risk of being homeless. The student does not change the response of "Yes." After selecting this response, the student is asked who made the homelessness determination. The student updates their answer from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Calibri"/>
              </a:rPr>
              <a:t>None of these apply</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Calibri"/>
              </a:rPr>
              <a:t> to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Calibri"/>
              </a:rPr>
              <a:t>Financial aid administrator.</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endParaRPr kumimoji="0" lang="en-US" sz="1800" b="0" i="0" u="none" strike="noStrike" kern="1200" cap="none" spc="0" normalizeH="0" baseline="0" noProof="0">
              <a:ln>
                <a:noFill/>
              </a:ln>
              <a:solidFill>
                <a:srgbClr val="191918"/>
              </a:solidFill>
              <a:effectLst/>
              <a:uLnTx/>
              <a:uFillTx/>
              <a:latin typeface="Arial"/>
              <a:ea typeface="Calibri"/>
              <a:cs typeface="Calibri"/>
            </a:endParaRP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Your Personal Circumstances” section, which asks the student if they were unaccompanied and either homeless or self-supporting and at risk for homelessness on or after July 1, 2025. After selecting yes, the student is directed to select all that apply from a list of who made the student’s homeless or at risk of being homeless determination.">
            <a:extLst>
              <a:ext uri="{FF2B5EF4-FFF2-40B4-BE49-F238E27FC236}">
                <a16:creationId xmlns:a16="http://schemas.microsoft.com/office/drawing/2014/main" id="{DD8710FB-A6DA-8422-B4BF-0F812DA38D50}"/>
              </a:ext>
            </a:extLst>
          </p:cNvPr>
          <p:cNvPicPr>
            <a:picLocks noChangeAspect="1"/>
          </p:cNvPicPr>
          <p:nvPr/>
        </p:nvPicPr>
        <p:blipFill>
          <a:blip r:embed="rId3"/>
          <a:stretch>
            <a:fillRect/>
          </a:stretch>
        </p:blipFill>
        <p:spPr>
          <a:xfrm>
            <a:off x="5646134" y="1482415"/>
            <a:ext cx="5246634" cy="4430345"/>
          </a:xfrm>
          <a:prstGeom prst="rect">
            <a:avLst/>
          </a:prstGeom>
          <a:ln>
            <a:solidFill>
              <a:schemeClr val="accent1"/>
            </a:solidFill>
          </a:ln>
        </p:spPr>
      </p:pic>
    </p:spTree>
    <p:extLst>
      <p:ext uri="{BB962C8B-B14F-4D97-AF65-F5344CB8AC3E}">
        <p14:creationId xmlns:p14="http://schemas.microsoft.com/office/powerpoint/2010/main" val="2375959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196621"/>
            <a:ext cx="9717395"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Dependency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60442" y="1714500"/>
            <a:ext cx="8310281"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Arial"/>
              </a:rPr>
              <a:t>Based on the updated answer provided by the student, the student is considered an independent student. The student selects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Arial"/>
              </a:rPr>
              <a:t>Continue</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Arial"/>
              </a:rPr>
              <a:t> and enters the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Arial"/>
              </a:rPr>
              <a:t>Student Demographics</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Arial"/>
              </a:rPr>
              <a:t> section.</a:t>
            </a: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that informs the student that, based on their answers in the previous section, they are determined to be an independent student. Below that, the student is informed they will not need to provide information about their parents to complete the FAFSA form.">
            <a:extLst>
              <a:ext uri="{FF2B5EF4-FFF2-40B4-BE49-F238E27FC236}">
                <a16:creationId xmlns:a16="http://schemas.microsoft.com/office/drawing/2014/main" id="{D77DED3D-BEFE-6957-3705-8C14D8A2D447}"/>
              </a:ext>
            </a:extLst>
          </p:cNvPr>
          <p:cNvPicPr>
            <a:picLocks noChangeAspect="1"/>
          </p:cNvPicPr>
          <p:nvPr/>
        </p:nvPicPr>
        <p:blipFill>
          <a:blip r:embed="rId3"/>
          <a:stretch>
            <a:fillRect/>
          </a:stretch>
        </p:blipFill>
        <p:spPr>
          <a:xfrm>
            <a:off x="2213850" y="3170055"/>
            <a:ext cx="7761891" cy="3334411"/>
          </a:xfrm>
          <a:prstGeom prst="rect">
            <a:avLst/>
          </a:prstGeom>
          <a:ln>
            <a:solidFill>
              <a:schemeClr val="accent1"/>
            </a:solidFill>
          </a:ln>
        </p:spPr>
      </p:pic>
    </p:spTree>
    <p:extLst>
      <p:ext uri="{BB962C8B-B14F-4D97-AF65-F5344CB8AC3E}">
        <p14:creationId xmlns:p14="http://schemas.microsoft.com/office/powerpoint/2010/main" val="1189408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80843" y="314907"/>
            <a:ext cx="1067456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Demographic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0843" y="1681340"/>
            <a:ext cx="4513249"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Demographic Information" page is the first question within the "Student Demographics" section.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The student is asked to identify their sex. The student does not change their response of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Male.</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Since the student has finished the correction, they select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Skip to end of form</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to proceed with submitting the correction.​</a:t>
            </a:r>
            <a:endParaRPr kumimoji="0" lang="en-US" sz="1800" b="0" i="0" u="none" strike="noStrike" kern="1200" cap="none" spc="0" normalizeH="0" baseline="0" noProof="0">
              <a:ln>
                <a:noFill/>
              </a:ln>
              <a:solidFill>
                <a:srgbClr val="191918"/>
              </a:solidFill>
              <a:effectLst/>
              <a:uLnTx/>
              <a:uFillTx/>
              <a:latin typeface="Arial"/>
              <a:ea typeface="+mn-ea"/>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first page of the “Student Demographics” section. The student is informed the questions are for research purposes only and will not affect federal student aid eligibility. Below that, the student is asked to select their sex. Buttons at the bottom of the page allow the student to “Skip to end of form” or “Continue.”">
            <a:extLst>
              <a:ext uri="{FF2B5EF4-FFF2-40B4-BE49-F238E27FC236}">
                <a16:creationId xmlns:a16="http://schemas.microsoft.com/office/drawing/2014/main" id="{6BC5CC5A-062C-F9C4-CB49-80A206843924}"/>
              </a:ext>
            </a:extLst>
          </p:cNvPr>
          <p:cNvPicPr>
            <a:picLocks noChangeAspect="1"/>
          </p:cNvPicPr>
          <p:nvPr/>
        </p:nvPicPr>
        <p:blipFill>
          <a:blip r:embed="rId3"/>
          <a:stretch>
            <a:fillRect/>
          </a:stretch>
        </p:blipFill>
        <p:spPr>
          <a:xfrm>
            <a:off x="5475594" y="1681340"/>
            <a:ext cx="6035563" cy="4023709"/>
          </a:xfrm>
          <a:prstGeom prst="rect">
            <a:avLst/>
          </a:prstGeom>
          <a:ln>
            <a:solidFill>
              <a:schemeClr val="accent1"/>
            </a:solidFill>
          </a:ln>
        </p:spPr>
      </p:pic>
    </p:spTree>
    <p:extLst>
      <p:ext uri="{BB962C8B-B14F-4D97-AF65-F5344CB8AC3E}">
        <p14:creationId xmlns:p14="http://schemas.microsoft.com/office/powerpoint/2010/main" val="116708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81179" y="567974"/>
            <a:ext cx="11329141"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Review Changes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1797" y="1739612"/>
            <a:ext cx="5287891" cy="46115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The review changes page displays the responses that the student has updated in the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The student</a:t>
            </a:r>
            <a:r>
              <a:rPr kumimoji="0" lang="en-US" sz="1800" b="0" i="0" u="none" strike="noStrike" kern="1200" cap="none" spc="0" normalizeH="0" baseline="0" noProof="0">
                <a:ln>
                  <a:noFill/>
                </a:ln>
                <a:solidFill>
                  <a:srgbClr val="191918"/>
                </a:solidFill>
                <a:effectLst/>
                <a:uLnTx/>
                <a:uFillTx/>
                <a:latin typeface="Arial"/>
                <a:ea typeface="Calibri"/>
                <a:cs typeface="Arial"/>
              </a:rPr>
              <a:t> can view all their updated and previous answers by selecting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Arial"/>
              </a:rPr>
              <a:t>Expand All</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Arial"/>
              </a:rPr>
              <a:t> or by expanding each section individually. To edit a response, the student can select the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Arial"/>
              </a:rPr>
              <a:t>Edit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Arial"/>
              </a:rPr>
              <a:t> button beside each question to be taken to the corresponding page. If the student needs to make additional updates, they can select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Arial"/>
              </a:rPr>
              <a:t>Make More Changes.</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Arial"/>
              </a:rPr>
              <a:t> The student is ready to submit the correction and selects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Arial"/>
              </a:rPr>
              <a:t>Continue.</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review changes page. The “Personal Circumstances” section is expanded and displayed. The questions that the student updated are listed, including the “Updated Answer” and the “Previous Answer.” The student has the option to select the hyperlink to “Edit” the responses they updated. Buttons at the bottom of the page allow the student to “Make More Changes” or “Continue.”">
            <a:extLst>
              <a:ext uri="{FF2B5EF4-FFF2-40B4-BE49-F238E27FC236}">
                <a16:creationId xmlns:a16="http://schemas.microsoft.com/office/drawing/2014/main" id="{5E1BE95A-D97B-A320-6D57-2B3DF77087A6}"/>
              </a:ext>
            </a:extLst>
          </p:cNvPr>
          <p:cNvPicPr>
            <a:picLocks noChangeAspect="1"/>
          </p:cNvPicPr>
          <p:nvPr/>
        </p:nvPicPr>
        <p:blipFill>
          <a:blip r:embed="rId3"/>
          <a:stretch>
            <a:fillRect/>
          </a:stretch>
        </p:blipFill>
        <p:spPr>
          <a:xfrm>
            <a:off x="6162259" y="1739612"/>
            <a:ext cx="5509141" cy="3763188"/>
          </a:xfrm>
          <a:prstGeom prst="rect">
            <a:avLst/>
          </a:prstGeom>
          <a:ln>
            <a:solidFill>
              <a:schemeClr val="accent1"/>
            </a:solidFill>
          </a:ln>
        </p:spPr>
      </p:pic>
    </p:spTree>
    <p:extLst>
      <p:ext uri="{BB962C8B-B14F-4D97-AF65-F5344CB8AC3E}">
        <p14:creationId xmlns:p14="http://schemas.microsoft.com/office/powerpoint/2010/main" val="3778328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48207" y="1718685"/>
            <a:ext cx="10968059"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After confirming the changes, </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the student reviews, digitally signs, and submits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signature page. The student is instructed to review the terms and conditions they will be agreeing to by signing the FAFSA form.">
            <a:extLst>
              <a:ext uri="{FF2B5EF4-FFF2-40B4-BE49-F238E27FC236}">
                <a16:creationId xmlns:a16="http://schemas.microsoft.com/office/drawing/2014/main" id="{2B8DE478-A9D7-94A4-C913-3943E687351D}"/>
              </a:ext>
            </a:extLst>
          </p:cNvPr>
          <p:cNvPicPr>
            <a:picLocks noChangeAspect="1"/>
          </p:cNvPicPr>
          <p:nvPr/>
        </p:nvPicPr>
        <p:blipFill>
          <a:blip r:embed="rId3"/>
          <a:stretch>
            <a:fillRect/>
          </a:stretch>
        </p:blipFill>
        <p:spPr>
          <a:xfrm>
            <a:off x="1406057" y="2730958"/>
            <a:ext cx="4315312" cy="3969880"/>
          </a:xfrm>
          <a:prstGeom prst="rect">
            <a:avLst/>
          </a:prstGeom>
          <a:ln>
            <a:solidFill>
              <a:schemeClr val="accent1"/>
            </a:solidFill>
          </a:ln>
        </p:spPr>
      </p:pic>
      <p:pic>
        <p:nvPicPr>
          <p:cNvPr id="7" name="Picture 6" descr="Screenshot continuation of the signature page, which lists the remaining terms and conditions that the student agrees to by signing the FAFSA form. A checkbox indicates the student agrees to the terms, and there is a button below that for the student to “Sign and Submit” the form.">
            <a:extLst>
              <a:ext uri="{FF2B5EF4-FFF2-40B4-BE49-F238E27FC236}">
                <a16:creationId xmlns:a16="http://schemas.microsoft.com/office/drawing/2014/main" id="{7A146FC8-5189-0216-2CFA-6AC22BE9942C}"/>
              </a:ext>
            </a:extLst>
          </p:cNvPr>
          <p:cNvPicPr>
            <a:picLocks noChangeAspect="1"/>
          </p:cNvPicPr>
          <p:nvPr/>
        </p:nvPicPr>
        <p:blipFill>
          <a:blip r:embed="rId4"/>
          <a:stretch>
            <a:fillRect/>
          </a:stretch>
        </p:blipFill>
        <p:spPr>
          <a:xfrm>
            <a:off x="6002867" y="2730958"/>
            <a:ext cx="4783076" cy="3969880"/>
          </a:xfrm>
          <a:prstGeom prst="rect">
            <a:avLst/>
          </a:prstGeom>
          <a:ln>
            <a:solidFill>
              <a:schemeClr val="accent1"/>
            </a:solidFill>
          </a:ln>
        </p:spPr>
      </p:pic>
    </p:spTree>
    <p:extLst>
      <p:ext uri="{BB962C8B-B14F-4D97-AF65-F5344CB8AC3E}">
        <p14:creationId xmlns:p14="http://schemas.microsoft.com/office/powerpoint/2010/main" val="2829125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6E86B6-4A47-48ED-1079-CFC385BF445F}"/>
              </a:ext>
            </a:extLst>
          </p:cNvPr>
          <p:cNvSpPr>
            <a:spLocks noGrp="1"/>
          </p:cNvSpPr>
          <p:nvPr>
            <p:ph type="title"/>
          </p:nvPr>
        </p:nvSpPr>
        <p:spPr>
          <a:xfrm>
            <a:off x="745442" y="310239"/>
            <a:ext cx="10292671" cy="862412"/>
          </a:xfrm>
        </p:spPr>
        <p:txBody>
          <a:bodyPr/>
          <a:lstStyle/>
          <a:p>
            <a:r>
              <a:rPr lang="en-US" altLang="en-US" sz="3600" cap="none" spc="0">
                <a:latin typeface="Oswald"/>
                <a:ea typeface="Noto Serif"/>
                <a:cs typeface="Noto Serif"/>
              </a:rPr>
              <a:t>Homeless Determination Correction: Confirmation</a:t>
            </a:r>
            <a:endParaRPr lang="en-US" sz="3600">
              <a:ea typeface="Noto Serif"/>
              <a:cs typeface="Noto Serif"/>
            </a:endParaRPr>
          </a:p>
        </p:txBody>
      </p:sp>
      <p:sp>
        <p:nvSpPr>
          <p:cNvPr id="2" name="TextBox 1">
            <a:extLst>
              <a:ext uri="{FF2B5EF4-FFF2-40B4-BE49-F238E27FC236}">
                <a16:creationId xmlns:a16="http://schemas.microsoft.com/office/drawing/2014/main" id="{E8A46E53-805D-56CD-5060-57EB7E5F511E}"/>
              </a:ext>
            </a:extLst>
          </p:cNvPr>
          <p:cNvSpPr txBox="1"/>
          <p:nvPr/>
        </p:nvSpPr>
        <p:spPr>
          <a:xfrm>
            <a:off x="682751" y="1714500"/>
            <a:ext cx="485807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After the student has submitted the correction, they are presented with the confirmation page. This page displays information for the student about next steps, including tracking their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and correction. </a:t>
            </a:r>
          </a:p>
        </p:txBody>
      </p:sp>
      <p:sp>
        <p:nvSpPr>
          <p:cNvPr id="3" name="Slide Number Placeholder 2">
            <a:extLst>
              <a:ext uri="{FF2B5EF4-FFF2-40B4-BE49-F238E27FC236}">
                <a16:creationId xmlns:a16="http://schemas.microsoft.com/office/drawing/2014/main" id="{313DF9CF-F54F-C3C1-ECCC-EE6F4A76235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of the correction confirmation page, informing the student that the changes to their FAFSA form have been submitted. On this page, the student is provided with their completion date, their date release number, and an estimation of their Student Aid Index. Below that, the student is informed that they may be eligible for a Federal Pell Grant. The page also informs the student of next steps. This includes checking for an email confirmation, tracking the status of the FAFSA form, and expecting direct communication from their school(s). Below that, the student is reminded that they can track and manage their FAFSA form and contributors by selecting the “View Status” button.">
            <a:extLst>
              <a:ext uri="{FF2B5EF4-FFF2-40B4-BE49-F238E27FC236}">
                <a16:creationId xmlns:a16="http://schemas.microsoft.com/office/drawing/2014/main" id="{49E6BBED-C498-9ED0-3B79-0590CD088731}"/>
              </a:ext>
            </a:extLst>
          </p:cNvPr>
          <p:cNvPicPr>
            <a:picLocks noChangeAspect="1"/>
          </p:cNvPicPr>
          <p:nvPr/>
        </p:nvPicPr>
        <p:blipFill>
          <a:blip r:embed="rId3"/>
          <a:stretch>
            <a:fillRect/>
          </a:stretch>
        </p:blipFill>
        <p:spPr>
          <a:xfrm>
            <a:off x="5707232" y="1370240"/>
            <a:ext cx="5070834" cy="5177521"/>
          </a:xfrm>
          <a:prstGeom prst="rect">
            <a:avLst/>
          </a:prstGeom>
          <a:ln>
            <a:solidFill>
              <a:schemeClr val="accent1"/>
            </a:solidFill>
          </a:ln>
        </p:spPr>
      </p:pic>
    </p:spTree>
    <p:extLst>
      <p:ext uri="{BB962C8B-B14F-4D97-AF65-F5344CB8AC3E}">
        <p14:creationId xmlns:p14="http://schemas.microsoft.com/office/powerpoint/2010/main" val="2157020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Selects </a:t>
            </a:r>
            <a:r>
              <a:rPr lang="en-US" sz="3600" cap="none" spc="0">
                <a:latin typeface="Oswald"/>
              </a:rPr>
              <a:t>Direct Unsubsidized Loan Only </a:t>
            </a:r>
            <a:endParaRPr lang="en-US" altLang="en-US" sz="3600" cap="none" spc="0">
              <a:latin typeface="Oswald"/>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59944" y="1720243"/>
            <a:ext cx="4521656"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If the student selects "Yes" to have their school determine eligibility for a Direct Unsubsidized Loan only and then selects "Continue," a pop-up window appears warning the student that they will not be eligible for most federal student aid.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pop-up window that appears after the student selects “Yes.” The student is warned that they will not be eligible for most federal student aid by selecting this option. Buttons allow the student to “Continue” or “Return to Form.” ">
            <a:extLst>
              <a:ext uri="{FF2B5EF4-FFF2-40B4-BE49-F238E27FC236}">
                <a16:creationId xmlns:a16="http://schemas.microsoft.com/office/drawing/2014/main" id="{FB67A090-A657-E49C-426C-4742D0355400}"/>
              </a:ext>
            </a:extLst>
          </p:cNvPr>
          <p:cNvPicPr>
            <a:picLocks noChangeAspect="1"/>
          </p:cNvPicPr>
          <p:nvPr/>
        </p:nvPicPr>
        <p:blipFill>
          <a:blip r:embed="rId3"/>
          <a:stretch>
            <a:fillRect/>
          </a:stretch>
        </p:blipFill>
        <p:spPr>
          <a:xfrm>
            <a:off x="5267873" y="1720243"/>
            <a:ext cx="6264183" cy="4191363"/>
          </a:xfrm>
          <a:prstGeom prst="rect">
            <a:avLst/>
          </a:prstGeom>
          <a:ln>
            <a:solidFill>
              <a:schemeClr val="accent1"/>
            </a:solidFill>
          </a:ln>
        </p:spPr>
      </p:pic>
    </p:spTree>
    <p:extLst>
      <p:ext uri="{BB962C8B-B14F-4D97-AF65-F5344CB8AC3E}">
        <p14:creationId xmlns:p14="http://schemas.microsoft.com/office/powerpoint/2010/main" val="894487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rPr>
              <a:t>Unaccompanied Homeless Youth</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4674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840"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Homelessness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74229" y="1724191"/>
            <a:ext cx="4507371"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if they were unaccompanied and either homeless or at risk of being homeless. If so, the student selects "Yes." Next, the student is asked who determined that they are homeless or at risk of being homeless. The student selects "None of these apply."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Your Personal Circumstances” section, which asks the student if they were unaccompanied and either homeless or self-supporting and at risk for homelessness on or after July 1, 2025. After selecting yes, the student is directed to select all that apply from a list of who made the student’s homeless or at risk of being homeless determination.">
            <a:extLst>
              <a:ext uri="{FF2B5EF4-FFF2-40B4-BE49-F238E27FC236}">
                <a16:creationId xmlns:a16="http://schemas.microsoft.com/office/drawing/2014/main" id="{90180CD4-05FC-723D-F2E8-F1E17AFF5BA2}"/>
              </a:ext>
            </a:extLst>
          </p:cNvPr>
          <p:cNvPicPr>
            <a:picLocks noChangeAspect="1"/>
          </p:cNvPicPr>
          <p:nvPr/>
        </p:nvPicPr>
        <p:blipFill>
          <a:blip r:embed="rId3"/>
          <a:stretch>
            <a:fillRect/>
          </a:stretch>
        </p:blipFill>
        <p:spPr>
          <a:xfrm>
            <a:off x="5537428" y="1239699"/>
            <a:ext cx="5627420" cy="4715053"/>
          </a:xfrm>
          <a:prstGeom prst="rect">
            <a:avLst/>
          </a:prstGeom>
          <a:ln>
            <a:solidFill>
              <a:schemeClr val="accent1"/>
            </a:solidFill>
          </a:ln>
        </p:spPr>
      </p:pic>
    </p:spTree>
    <p:extLst>
      <p:ext uri="{BB962C8B-B14F-4D97-AF65-F5344CB8AC3E}">
        <p14:creationId xmlns:p14="http://schemas.microsoft.com/office/powerpoint/2010/main" val="3254358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840"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Impact of Unaccompanied Homeless Youth Status </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558808" y="1717378"/>
            <a:ext cx="5785676" cy="48776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34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Based on the answers provided by the student, parent information is not required on the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Calibri"/>
              </a:rPr>
              <a:t> form. The student can sign and </a:t>
            </a:r>
            <a:r>
              <a:rPr kumimoji="0" lang="en-US" sz="1800" b="0" i="0" u="none" strike="noStrike" kern="1200" cap="none" spc="0" normalizeH="0" baseline="0" noProof="0">
                <a:ln>
                  <a:noFill/>
                </a:ln>
                <a:solidFill>
                  <a:srgbClr val="191918"/>
                </a:solidFill>
                <a:effectLst/>
                <a:uLnTx/>
                <a:uFillTx/>
                <a:latin typeface="Arial"/>
                <a:ea typeface="+mn-ea"/>
                <a:cs typeface="Calibri"/>
              </a:rPr>
              <a:t>submit the FAFSA form, but will need to contact the school’s financial aid office about their circumstances. The school will be required to make a determination about the student’s unaccompanied homeless youth status based on a written statement from the student or a documented interview with the student. Until the student’s circumstances are verified, the U.S. Department of Education’s office of Federal Student Aid will only provide the student an estimate of their federal student aid eligibility.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that informs the student that, based on their answers in the previous section, they are determined to be a provisionally independent student or unaccompanied homeless youth. Below that, the student is informed that they can proceed without parent information. The student is instructed to contact their school’s financial aid office to speak to the school about their circumstances. They are also informed that until their circumstances are verified, an accurate calculation of their federal student aid eligibility can’t be calculated.">
            <a:extLst>
              <a:ext uri="{FF2B5EF4-FFF2-40B4-BE49-F238E27FC236}">
                <a16:creationId xmlns:a16="http://schemas.microsoft.com/office/drawing/2014/main" id="{BB612A29-16A4-AD87-EE64-CDD6BBCC9ECE}"/>
              </a:ext>
            </a:extLst>
          </p:cNvPr>
          <p:cNvPicPr>
            <a:picLocks noChangeAspect="1"/>
          </p:cNvPicPr>
          <p:nvPr/>
        </p:nvPicPr>
        <p:blipFill>
          <a:blip r:embed="rId3"/>
          <a:stretch>
            <a:fillRect/>
          </a:stretch>
        </p:blipFill>
        <p:spPr>
          <a:xfrm>
            <a:off x="6504206" y="1717378"/>
            <a:ext cx="5231584" cy="3875247"/>
          </a:xfrm>
          <a:prstGeom prst="rect">
            <a:avLst/>
          </a:prstGeom>
          <a:ln>
            <a:solidFill>
              <a:schemeClr val="accent1"/>
            </a:solidFill>
          </a:ln>
        </p:spPr>
      </p:pic>
    </p:spTree>
    <p:extLst>
      <p:ext uri="{BB962C8B-B14F-4D97-AF65-F5344CB8AC3E}">
        <p14:creationId xmlns:p14="http://schemas.microsoft.com/office/powerpoint/2010/main" val="2935096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rPr>
              <a:t>Provisionally Independent Student</a:t>
            </a:r>
            <a:endParaRPr lang="en-US" sz="4800" cap="none"/>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0654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30552"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Unusual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74228" y="1714500"/>
            <a:ext cx="3912060"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if unusual circumstances prevent them from contacting their parent(s). The student selects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Calibri"/>
              </a:rPr>
              <a:t>Yes.</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Your Personal Circumstances” section, which asks the student if unusual circumstances prevent them from contacting their parents or if contacting the parents would pose a risk to the student. These circumstances include leaving an abusive or threatening home, being abandoned, refugee or asylee status, human trafficking, incarceration of the student or parents, and otherwise being unable to contact or locate their parent.">
            <a:extLst>
              <a:ext uri="{FF2B5EF4-FFF2-40B4-BE49-F238E27FC236}">
                <a16:creationId xmlns:a16="http://schemas.microsoft.com/office/drawing/2014/main" id="{306548E3-FA4B-A0C9-E382-F09CDC921039}"/>
              </a:ext>
            </a:extLst>
          </p:cNvPr>
          <p:cNvPicPr>
            <a:picLocks noChangeAspect="1"/>
          </p:cNvPicPr>
          <p:nvPr/>
        </p:nvPicPr>
        <p:blipFill>
          <a:blip r:embed="rId3"/>
          <a:stretch>
            <a:fillRect/>
          </a:stretch>
        </p:blipFill>
        <p:spPr>
          <a:xfrm>
            <a:off x="4877549" y="1519779"/>
            <a:ext cx="6127732" cy="4796106"/>
          </a:xfrm>
          <a:prstGeom prst="rect">
            <a:avLst/>
          </a:prstGeom>
          <a:ln>
            <a:solidFill>
              <a:schemeClr val="accent1"/>
            </a:solidFill>
          </a:ln>
        </p:spPr>
      </p:pic>
    </p:spTree>
    <p:extLst>
      <p:ext uri="{BB962C8B-B14F-4D97-AF65-F5344CB8AC3E}">
        <p14:creationId xmlns:p14="http://schemas.microsoft.com/office/powerpoint/2010/main" val="3784286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840"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Impact of Provisionally Independent Status </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55186" y="1652685"/>
            <a:ext cx="5440813" cy="48776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34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Based on the answer provided by the student, the student is considered a provisionally independent student and is not required to provide parent information. The student can sign and submit their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Calibri"/>
              </a:rPr>
              <a:t> form, but will need to contact their school to see what supporting documentation they need to submit. A financial aid administrator at the school will review and make a determination about a dependency override. Until the student’s circumstances are verified, the U.S. Department of Education’s office of Federal Student Aid will only provide the student an estimate of their federal student aid eligibility.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that informs the student that, based on their answers in the previous section, they are determined to be a provisionally independent student or unaccompanied homeless youth. Below that, the student is informed that they can proceed without parent information. The student is instructed to contact their school’s financial aid office to speak to the school about their circumstances. They are also informed that until their circumstances are verified, an accurate calculation of their federal student aid eligibility can’t be calculated.">
            <a:extLst>
              <a:ext uri="{FF2B5EF4-FFF2-40B4-BE49-F238E27FC236}">
                <a16:creationId xmlns:a16="http://schemas.microsoft.com/office/drawing/2014/main" id="{E21E3D8F-CCAD-0B1F-9C66-2B32CB10B37F}"/>
              </a:ext>
            </a:extLst>
          </p:cNvPr>
          <p:cNvPicPr>
            <a:picLocks noChangeAspect="1"/>
          </p:cNvPicPr>
          <p:nvPr/>
        </p:nvPicPr>
        <p:blipFill>
          <a:blip r:embed="rId3"/>
          <a:stretch>
            <a:fillRect/>
          </a:stretch>
        </p:blipFill>
        <p:spPr>
          <a:xfrm>
            <a:off x="6436040" y="1652685"/>
            <a:ext cx="5513504" cy="4101344"/>
          </a:xfrm>
          <a:prstGeom prst="rect">
            <a:avLst/>
          </a:prstGeom>
          <a:ln>
            <a:solidFill>
              <a:schemeClr val="accent1"/>
            </a:solidFill>
          </a:ln>
        </p:spPr>
      </p:pic>
    </p:spTree>
    <p:extLst>
      <p:ext uri="{BB962C8B-B14F-4D97-AF65-F5344CB8AC3E}">
        <p14:creationId xmlns:p14="http://schemas.microsoft.com/office/powerpoint/2010/main" val="3780177855"/>
      </p:ext>
    </p:extLst>
  </p:cSld>
  <p:clrMapOvr>
    <a:masterClrMapping/>
  </p:clrMapOvr>
</p:sld>
</file>

<file path=ppt/theme/theme1.xml><?xml version="1.0" encoding="utf-8"?>
<a:theme xmlns:a="http://schemas.openxmlformats.org/drawingml/2006/main" name="1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91B1D084A557448FC56A77ADC0BF88" ma:contentTypeVersion="18" ma:contentTypeDescription="Create a new document." ma:contentTypeScope="" ma:versionID="1d185f02d2e6519f68934e6901e99581">
  <xsd:schema xmlns:xsd="http://www.w3.org/2001/XMLSchema" xmlns:xs="http://www.w3.org/2001/XMLSchema" xmlns:p="http://schemas.microsoft.com/office/2006/metadata/properties" xmlns:ns2="45a2e03d-0201-430e-9c58-e9be37fb9321" xmlns:ns3="66f1e88c-ac94-4ee2-a8c7-ac0b605cfc36" xmlns:ns4="d640ad59-e63e-470f-b2a1-3bef7f55cfe7" targetNamespace="http://schemas.microsoft.com/office/2006/metadata/properties" ma:root="true" ma:fieldsID="2cf396b5333184e55cb1de398ebcd227" ns2:_="" ns3:_="" ns4:_="">
    <xsd:import namespace="45a2e03d-0201-430e-9c58-e9be37fb9321"/>
    <xsd:import namespace="66f1e88c-ac94-4ee2-a8c7-ac0b605cfc36"/>
    <xsd:import namespace="d640ad59-e63e-470f-b2a1-3bef7f55cfe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2e03d-0201-430e-9c58-e9be37fb932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f1e88c-ac94-4ee2-a8c7-ac0b605cfc3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0bfc800-c219-4b63-b7ef-1c72e33d9f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40ad59-e63e-470f-b2a1-3bef7f55cfe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2c8d641-bf8e-421e-9c36-a05bb81e2731}" ma:internalName="TaxCatchAll" ma:showField="CatchAllData" ma:web="d640ad59-e63e-470f-b2a1-3bef7f55cf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6f1e88c-ac94-4ee2-a8c7-ac0b605cfc36">
      <Terms xmlns="http://schemas.microsoft.com/office/infopath/2007/PartnerControls"/>
    </lcf76f155ced4ddcb4097134ff3c332f>
    <TaxCatchAll xmlns="d640ad59-e63e-470f-b2a1-3bef7f55cfe7" xsi:nil="true"/>
  </documentManagement>
</p:properties>
</file>

<file path=customXml/itemProps1.xml><?xml version="1.0" encoding="utf-8"?>
<ds:datastoreItem xmlns:ds="http://schemas.openxmlformats.org/officeDocument/2006/customXml" ds:itemID="{B362D322-D0F9-4B0D-A086-DB0AA2D26087}"/>
</file>

<file path=customXml/itemProps2.xml><?xml version="1.0" encoding="utf-8"?>
<ds:datastoreItem xmlns:ds="http://schemas.openxmlformats.org/officeDocument/2006/customXml" ds:itemID="{B018D436-D53A-47A1-9EB1-08498017188D}"/>
</file>

<file path=customXml/itemProps3.xml><?xml version="1.0" encoding="utf-8"?>
<ds:datastoreItem xmlns:ds="http://schemas.openxmlformats.org/officeDocument/2006/customXml" ds:itemID="{46429388-5D7C-487D-8AD4-20676740061A}"/>
</file>

<file path=docProps/app.xml><?xml version="1.0" encoding="utf-8"?>
<Properties xmlns="http://schemas.openxmlformats.org/officeDocument/2006/extended-properties" xmlns:vt="http://schemas.openxmlformats.org/officeDocument/2006/docPropsVTypes">
  <TotalTime>2</TotalTime>
  <Words>1404</Words>
  <Application>Microsoft Office PowerPoint</Application>
  <PresentationFormat>Widescreen</PresentationFormat>
  <Paragraphs>102</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Arial</vt:lpstr>
      <vt:lpstr>Calibri</vt:lpstr>
      <vt:lpstr>Cambria</vt:lpstr>
      <vt:lpstr>Noto Serif</vt:lpstr>
      <vt:lpstr>Oswald</vt:lpstr>
      <vt:lpstr>Roboto</vt:lpstr>
      <vt:lpstr>1_Office Theme</vt:lpstr>
      <vt:lpstr>Dependent Student and Direct Unsubsidized Loan </vt:lpstr>
      <vt:lpstr>Dependency Status: Dependent Student</vt:lpstr>
      <vt:lpstr>Dependent Student Selects Direct Unsubsidized Loan Only </vt:lpstr>
      <vt:lpstr>Unaccompanied Homeless Youth</vt:lpstr>
      <vt:lpstr>Student Homelessness</vt:lpstr>
      <vt:lpstr>Impact of Unaccompanied Homeless Youth Status </vt:lpstr>
      <vt:lpstr>Provisionally Independent Student</vt:lpstr>
      <vt:lpstr>Student Unusual Circumstances</vt:lpstr>
      <vt:lpstr>Impact of Provisionally Independent Status </vt:lpstr>
      <vt:lpstr>Student Submits a Required FAFSA® Correction to Homeless Determination</vt:lpstr>
      <vt:lpstr>Homeless Determination Correction: Log-in</vt:lpstr>
      <vt:lpstr>Homeless Determination Correction: Dashboard</vt:lpstr>
      <vt:lpstr>Homeless Determination Correction: Details</vt:lpstr>
      <vt:lpstr>Homeless Determination Correction: Onboarding </vt:lpstr>
      <vt:lpstr>Homeless Determination Correction: Error Summary</vt:lpstr>
      <vt:lpstr>Homeless Determination Correction: Student Identity Information</vt:lpstr>
      <vt:lpstr>Homeless Determination Correction: State of Legal Residence</vt:lpstr>
      <vt:lpstr>Homeless Determination Correction: Marital Status</vt:lpstr>
      <vt:lpstr>Homeless Determination Correction: College or Career School Plans</vt:lpstr>
      <vt:lpstr>Homeless Determination Correction: Personal Circumstances</vt:lpstr>
      <vt:lpstr>Homeless Determination Correction: Other Circumstances</vt:lpstr>
      <vt:lpstr>Homeless Determination Correction: Dependency Status</vt:lpstr>
      <vt:lpstr>Homeless Determination Correction: Demographic Information</vt:lpstr>
      <vt:lpstr>Homeless Determination Correction: Review Changes Page</vt:lpstr>
      <vt:lpstr>Homeless Determination Correction: Signature</vt:lpstr>
      <vt:lpstr>Homeless Determination Correction: Confirmation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MorraLee Keller</dc:creator>
  <cp:lastModifiedBy>MorraLee Keller</cp:lastModifiedBy>
  <cp:revision>2</cp:revision>
  <dcterms:created xsi:type="dcterms:W3CDTF">2025-08-12T18:31:31Z</dcterms:created>
  <dcterms:modified xsi:type="dcterms:W3CDTF">2025-08-12T18:44:35Z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0x0101005B91B1D084A557448FC56A77ADC0BF88</vt:lpwstr>
  </property>
</Properties>
</file>